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1" r:id="rId6"/>
    <p:sldId id="290" r:id="rId7"/>
    <p:sldId id="303" r:id="rId8"/>
    <p:sldId id="291" r:id="rId9"/>
    <p:sldId id="307" r:id="rId10"/>
    <p:sldId id="308" r:id="rId11"/>
    <p:sldId id="309" r:id="rId12"/>
    <p:sldId id="311" r:id="rId13"/>
    <p:sldId id="261" r:id="rId1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81"/>
    <a:srgbClr val="2E98DB"/>
    <a:srgbClr val="F6F6F8"/>
    <a:srgbClr val="EE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14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75E2F-B3EF-48CD-94E0-791CD12C438F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1B726-56FD-49CE-8800-B19284AF50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3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2E35B-4DD9-416F-A746-4400075D30EF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76CDB-9580-40A3-A868-D478230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5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CEBE-D62A-4839-AA9A-7C683AE8B739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6DD9-946B-4A75-A8DB-5C40FE22481E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3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AA32-1749-4080-8072-E5F80E6EC882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3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ADBA-023B-4AED-869F-5AE362543C07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23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5BA1-3E6E-42E7-94D0-68E24D92DD3E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4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9E84-B262-48AD-9A49-D81EB6B079D2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26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7B60-302A-4AE7-8CBF-000D3CD7AECE}" type="datetime1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8912-7F28-4C21-93D5-10DC3D26329A}" type="datetime1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296D-AA77-4CE3-8900-9B4F663D5CD5}" type="datetime1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9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4622-8F0D-44C9-AEB1-56A473D0F7BD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9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E59FCF1-E121-407D-9A07-2C801D8CCAEC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3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2013-F185-4F8A-8BB6-C2B14E988DC5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46038" y="1380403"/>
            <a:ext cx="7570405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</a:t>
            </a:r>
            <a:r>
              <a:rPr lang="id-ID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STORE OFFICE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ADVANCED ACCOUNTING 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</a:t>
            </a: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Accounts Receivable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339846"/>
            <a:ext cx="9144000" cy="1664567"/>
          </a:xfrm>
          <a:prstGeom prst="rect">
            <a:avLst/>
          </a:prstGeom>
          <a:pattFill prst="pct10">
            <a:fgClr>
              <a:schemeClr val="bg1">
                <a:lumMod val="85000"/>
              </a:schemeClr>
            </a:fgClr>
            <a:bgClr>
              <a:srgbClr val="F6F6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3900" y="2854869"/>
            <a:ext cx="83185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THAN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 YOU FOR YOUR TIME!</a:t>
            </a:r>
            <a:endParaRPr lang="id-ID" sz="4800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578074" y="5042703"/>
            <a:ext cx="194362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b="1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26" y="4878504"/>
            <a:ext cx="287777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405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Get in Touch</a:t>
            </a:r>
            <a:endParaRPr lang="en-US" sz="405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18867" y="5258147"/>
            <a:ext cx="2202834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Petrosoft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LLC</a:t>
            </a:r>
            <a:endParaRPr lang="en-US" dirty="0"/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290 </a:t>
            </a:r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Bilmar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Drive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Pittsburgh, PA  15205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1.412.306.0640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97378-CBDE-48B5-AFCD-C0076C9CE8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6" grpId="0"/>
      <p:bldP spid="61" grpId="0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203932" y="1195160"/>
            <a:ext cx="53219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What does accounts receivable mean?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Where can I find accounts receivable in </a:t>
            </a:r>
            <a:r>
              <a:rPr lang="en-US" sz="1600" dirty="0" err="1">
                <a:latin typeface="Segoe UI Light" panose="020B0502040204020203" pitchFamily="34" charset="0"/>
              </a:rPr>
              <a:t>CStore</a:t>
            </a:r>
            <a:r>
              <a:rPr lang="en-US" sz="1600" dirty="0">
                <a:latin typeface="Segoe UI Light" panose="020B0502040204020203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How do I collect on these invoices?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Why is accounts receivable important?</a:t>
            </a:r>
          </a:p>
          <a:p>
            <a:pPr>
              <a:lnSpc>
                <a:spcPct val="150000"/>
              </a:lnSpc>
            </a:pPr>
            <a:endParaRPr lang="en-US" dirty="0">
              <a:latin typeface="Segoe UI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25872" y="1195160"/>
            <a:ext cx="3041755" cy="3041755"/>
          </a:xfrm>
          <a:prstGeom prst="ellipse">
            <a:avLst/>
          </a:prstGeom>
          <a:gradFill>
            <a:gsLst>
              <a:gs pos="33000">
                <a:srgbClr val="F2F2F2"/>
              </a:gs>
              <a:gs pos="100000">
                <a:srgbClr val="FBFBFB"/>
              </a:gs>
            </a:gsLst>
            <a:lin ang="5400000" scaled="1"/>
          </a:gra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pic>
        <p:nvPicPr>
          <p:cNvPr id="5125" name="Picture 5" descr="C:\Users\Lamagra\Desktop\Agen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28" y="1624589"/>
            <a:ext cx="2123754" cy="218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3C5197-BFAA-4957-B9B3-1DC1C73681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1D1C9D3-D48A-4F20-9AB7-2FA0644ACBE4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44055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1006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11AD2DA-04D0-429B-B424-4E26F76297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42FD1B-4058-4E4E-9277-3243EC0B39BD}"/>
              </a:ext>
            </a:extLst>
          </p:cNvPr>
          <p:cNvSpPr txBox="1"/>
          <p:nvPr/>
        </p:nvSpPr>
        <p:spPr>
          <a:xfrm>
            <a:off x="324000" y="324000"/>
            <a:ext cx="672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DOES ACCOUNTS RECEIVABLE MEAN?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0F4F59-5104-448C-BCEE-B314632EFE8F}"/>
              </a:ext>
            </a:extLst>
          </p:cNvPr>
          <p:cNvSpPr txBox="1"/>
          <p:nvPr/>
        </p:nvSpPr>
        <p:spPr>
          <a:xfrm>
            <a:off x="324000" y="1030769"/>
            <a:ext cx="82899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Accounts receivable refers to the outstanding invoices a company has or the money the company is owed from its clients. The phrase refers to accounts a business has a right to receive because it has delivered a product or service</a:t>
            </a:r>
            <a:r>
              <a:rPr lang="ru-RU" dirty="0"/>
              <a:t>.</a:t>
            </a:r>
            <a:br>
              <a:rPr lang="ru-RU" dirty="0"/>
            </a:br>
            <a:endParaRPr lang="en-US" dirty="0"/>
          </a:p>
          <a:p>
            <a:r>
              <a:rPr lang="en-US" dirty="0"/>
              <a:t>Receivables essentially represent a line of credit extended by a company and due within a relatively short time period, ranging from a few days to a year</a:t>
            </a:r>
            <a:r>
              <a:rPr lang="ru-RU" dirty="0"/>
              <a:t>.</a:t>
            </a:r>
            <a:br>
              <a:rPr lang="ru-RU" dirty="0"/>
            </a:br>
            <a:endParaRPr lang="en-US" dirty="0"/>
          </a:p>
          <a:p>
            <a:r>
              <a:rPr lang="en-US" dirty="0"/>
              <a:t>Hint Accounts </a:t>
            </a:r>
            <a:r>
              <a:rPr lang="en-US" b="1" dirty="0"/>
              <a:t>RECEIVE</a:t>
            </a:r>
            <a:r>
              <a:rPr lang="en-US" dirty="0"/>
              <a:t>-able – You are receiving $ for goods and services completed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9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82AC2B3-B46B-4D96-ADEB-19A2FE01C5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CBC883-C609-4E83-9386-0152457C0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22" y="2637509"/>
            <a:ext cx="3714194" cy="34062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A51D9B-1441-420D-B6CC-DAC261429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1842" y="2646559"/>
            <a:ext cx="3737113" cy="342124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29180DB-6858-4649-8641-4EDE19516EF2}"/>
              </a:ext>
            </a:extLst>
          </p:cNvPr>
          <p:cNvSpPr txBox="1"/>
          <p:nvPr/>
        </p:nvSpPr>
        <p:spPr>
          <a:xfrm>
            <a:off x="1601818" y="2281826"/>
            <a:ext cx="1092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egoe UI Light" panose="020B0502040204020203" pitchFamily="34" charset="0"/>
              </a:rPr>
              <a:t>Option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26C096-FC2A-4519-B351-8893EEF4ED85}"/>
              </a:ext>
            </a:extLst>
          </p:cNvPr>
          <p:cNvSpPr txBox="1"/>
          <p:nvPr/>
        </p:nvSpPr>
        <p:spPr>
          <a:xfrm>
            <a:off x="6523312" y="2298954"/>
            <a:ext cx="122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egoe UI Light" panose="020B0502040204020203" pitchFamily="34" charset="0"/>
              </a:rPr>
              <a:t>Option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BB4308-8ACF-4BDD-BB98-CA7A3726135D}"/>
              </a:ext>
            </a:extLst>
          </p:cNvPr>
          <p:cNvSpPr txBox="1"/>
          <p:nvPr/>
        </p:nvSpPr>
        <p:spPr>
          <a:xfrm>
            <a:off x="324000" y="324000"/>
            <a:ext cx="714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WHERE CAN I FIND ACCOUNTS RECEIVABLE IN CSTORE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66F197-1E4B-4BE1-9C54-BD76561E6435}"/>
              </a:ext>
            </a:extLst>
          </p:cNvPr>
          <p:cNvSpPr txBox="1"/>
          <p:nvPr/>
        </p:nvSpPr>
        <p:spPr>
          <a:xfrm>
            <a:off x="456522" y="955160"/>
            <a:ext cx="84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5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u="sng" dirty="0"/>
              <a:t>Option 1</a:t>
            </a:r>
            <a:r>
              <a:rPr lang="en-US" dirty="0"/>
              <a:t>: </a:t>
            </a:r>
            <a:r>
              <a:rPr lang="en-US" b="1" dirty="0"/>
              <a:t>Customers</a:t>
            </a:r>
            <a:r>
              <a:rPr lang="en-US" dirty="0"/>
              <a:t> &gt; drop down icon &gt; </a:t>
            </a:r>
            <a:r>
              <a:rPr lang="en-US" b="1" dirty="0"/>
              <a:t>Accounts Receivable &gt; Accounts Receivable </a:t>
            </a:r>
            <a:r>
              <a:rPr lang="en-US" dirty="0"/>
              <a:t>tab</a:t>
            </a:r>
            <a:br>
              <a:rPr lang="en-US" b="1" dirty="0"/>
            </a:br>
            <a:endParaRPr lang="en-US" b="1" dirty="0"/>
          </a:p>
          <a:p>
            <a:r>
              <a:rPr lang="en-US" u="sng" dirty="0"/>
              <a:t>Option 2</a:t>
            </a:r>
            <a:r>
              <a:rPr lang="en-US" dirty="0"/>
              <a:t>: </a:t>
            </a:r>
            <a:r>
              <a:rPr lang="en-US" b="1" dirty="0"/>
              <a:t>Transactions</a:t>
            </a:r>
            <a:r>
              <a:rPr lang="en-US" dirty="0"/>
              <a:t> &gt; drop down icon &gt; </a:t>
            </a:r>
            <a:r>
              <a:rPr lang="en-US" b="1" dirty="0"/>
              <a:t>Account Register</a:t>
            </a:r>
            <a:r>
              <a:rPr lang="en-US" dirty="0"/>
              <a:t> &gt; </a:t>
            </a:r>
            <a:r>
              <a:rPr lang="en-US" b="1" dirty="0"/>
              <a:t>Accounts Receivable </a:t>
            </a:r>
            <a:r>
              <a:rPr lang="en-US" dirty="0"/>
              <a:t>tab</a:t>
            </a:r>
          </a:p>
        </p:txBody>
      </p:sp>
    </p:spTree>
    <p:extLst>
      <p:ext uri="{BB962C8B-B14F-4D97-AF65-F5344CB8AC3E}">
        <p14:creationId xmlns:p14="http://schemas.microsoft.com/office/powerpoint/2010/main" val="373414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D4B4859-1A2B-4E72-A7FE-AF524F23AF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F1AD2D-EB62-4DA2-B802-9BD86DB77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632" y="1417276"/>
            <a:ext cx="7596705" cy="1660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42FD79-9CC1-4BEE-BAC2-FCA3A4E995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632" y="3853086"/>
            <a:ext cx="7642398" cy="10502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749669-A429-403E-8339-7B237D0BCD0B}"/>
              </a:ext>
            </a:extLst>
          </p:cNvPr>
          <p:cNvSpPr txBox="1"/>
          <p:nvPr/>
        </p:nvSpPr>
        <p:spPr>
          <a:xfrm>
            <a:off x="324000" y="324000"/>
            <a:ext cx="714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DO I COLLECT ON THESE INVOICES?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1684FC-6B5D-417F-AC22-D107EC96E9B9}"/>
              </a:ext>
            </a:extLst>
          </p:cNvPr>
          <p:cNvSpPr txBox="1"/>
          <p:nvPr/>
        </p:nvSpPr>
        <p:spPr>
          <a:xfrm>
            <a:off x="486801" y="869422"/>
            <a:ext cx="8498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5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b="1" dirty="0"/>
              <a:t>Step 1</a:t>
            </a:r>
            <a:r>
              <a:rPr lang="en-US" dirty="0"/>
              <a:t>: Input the highlight areas with the information you want to locate.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3B8F10-A0DC-44A7-A3CB-64EB6853C82B}"/>
              </a:ext>
            </a:extLst>
          </p:cNvPr>
          <p:cNvSpPr txBox="1"/>
          <p:nvPr/>
        </p:nvSpPr>
        <p:spPr>
          <a:xfrm>
            <a:off x="486801" y="3397548"/>
            <a:ext cx="8498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5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b="1" dirty="0"/>
              <a:t>Step </a:t>
            </a:r>
            <a:r>
              <a:rPr lang="ru-RU" b="1" dirty="0"/>
              <a:t>2</a:t>
            </a:r>
            <a:r>
              <a:rPr lang="en-US" dirty="0"/>
              <a:t>: Select the check-box for the invoice/s you want to collect.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7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C8007A7-1A57-4BEC-AB16-1B62936A3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B55015-17B4-4A77-BC1E-ABF5FBA98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2908402"/>
            <a:ext cx="8094722" cy="26952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F10E3E-34F6-4834-BA6B-3275E06DFC2F}"/>
              </a:ext>
            </a:extLst>
          </p:cNvPr>
          <p:cNvSpPr txBox="1"/>
          <p:nvPr/>
        </p:nvSpPr>
        <p:spPr>
          <a:xfrm>
            <a:off x="324000" y="324000"/>
            <a:ext cx="714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DO I COLLECT ON THESE INVOICES?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1C0B3F-D915-4087-807D-D0902EF42E97}"/>
              </a:ext>
            </a:extLst>
          </p:cNvPr>
          <p:cNvSpPr txBox="1"/>
          <p:nvPr/>
        </p:nvSpPr>
        <p:spPr>
          <a:xfrm>
            <a:off x="324000" y="871057"/>
            <a:ext cx="84981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 b="1">
                <a:latin typeface="Segoe UI Light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en-US" dirty="0"/>
              <a:t>*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You may collect partial amounts as well: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r>
              <a:rPr lang="en-US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Type the amount value in the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Amt. to Rec </a:t>
            </a:r>
            <a:r>
              <a:rPr lang="en-US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field, and then click</a:t>
            </a:r>
            <a:r>
              <a:rPr lang="ru-RU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any place outside the field.</a:t>
            </a:r>
            <a:br>
              <a:rPr lang="en-US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The new amount appears at the bottom of the total column.</a:t>
            </a:r>
            <a:br>
              <a:rPr lang="ru-RU" b="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* Check your work by finding $25.00 at the right bottom of the page instead of $50.00</a:t>
            </a:r>
          </a:p>
        </p:txBody>
      </p:sp>
    </p:spTree>
    <p:extLst>
      <p:ext uri="{BB962C8B-B14F-4D97-AF65-F5344CB8AC3E}">
        <p14:creationId xmlns:p14="http://schemas.microsoft.com/office/powerpoint/2010/main" val="96896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FF520AB-934B-4FB3-9CF1-F086F69D3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51" y="1784176"/>
            <a:ext cx="7782464" cy="1802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9ED61F-5820-4C67-B638-0323993EDB65}"/>
              </a:ext>
            </a:extLst>
          </p:cNvPr>
          <p:cNvSpPr txBox="1"/>
          <p:nvPr/>
        </p:nvSpPr>
        <p:spPr>
          <a:xfrm>
            <a:off x="324000" y="324000"/>
            <a:ext cx="714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DO I COLLECT ON THESE INVOICES?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4C2F96-C827-4E48-9406-6DFD720A3D71}"/>
              </a:ext>
            </a:extLst>
          </p:cNvPr>
          <p:cNvSpPr txBox="1"/>
          <p:nvPr/>
        </p:nvSpPr>
        <p:spPr>
          <a:xfrm>
            <a:off x="486801" y="869422"/>
            <a:ext cx="8498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b="1" dirty="0"/>
              <a:t>Step </a:t>
            </a:r>
            <a:r>
              <a:rPr lang="ru-RU" b="1" dirty="0"/>
              <a:t>3</a:t>
            </a:r>
            <a:r>
              <a:rPr lang="en-US" dirty="0"/>
              <a:t>: Input Payment Attributes.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0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8075F6E-16F3-458B-A50C-F3A467BDD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32" y="3299791"/>
            <a:ext cx="7200272" cy="27544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95E79C-B9C1-438A-B0E9-BEBF6D950CC3}"/>
              </a:ext>
            </a:extLst>
          </p:cNvPr>
          <p:cNvSpPr txBox="1"/>
          <p:nvPr/>
        </p:nvSpPr>
        <p:spPr>
          <a:xfrm>
            <a:off x="324000" y="324000"/>
            <a:ext cx="714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WHY IS ACCOUNTS RECEIVABLE IMPORTANT?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E9F884-F2B7-467D-BB72-D05E31EF5CAB}"/>
              </a:ext>
            </a:extLst>
          </p:cNvPr>
          <p:cNvSpPr txBox="1"/>
          <p:nvPr/>
        </p:nvSpPr>
        <p:spPr>
          <a:xfrm>
            <a:off x="486800" y="869422"/>
            <a:ext cx="81536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It is first and foremost important to be able to track money owed to you in an organized manner to reflect an aging accounts receivable report.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Viewing an accurate cash flow statement is based on accounts receivable collections.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Establish your good customers that pay on time and in full.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56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1026" name="Picture 2" descr="C:\Users\Lamagra\Desktop\2-10-2015 6-21-45 P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23" y="1714276"/>
            <a:ext cx="6993484" cy="325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9975A754-7A12-4552-8E04-29402D6703A9}"/>
              </a:ext>
            </a:extLst>
          </p:cNvPr>
          <p:cNvSpPr txBox="1">
            <a:spLocks/>
          </p:cNvSpPr>
          <p:nvPr/>
        </p:nvSpPr>
        <p:spPr>
          <a:xfrm>
            <a:off x="324000" y="324000"/>
            <a:ext cx="6037043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TRAINING CENTER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EE761-115A-49C2-A222-9446A0DEC38C}"/>
              </a:ext>
            </a:extLst>
          </p:cNvPr>
          <p:cNvSpPr txBox="1"/>
          <p:nvPr/>
        </p:nvSpPr>
        <p:spPr>
          <a:xfrm>
            <a:off x="324000" y="929125"/>
            <a:ext cx="8607965" cy="785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For additional testing on what you have learned, please refer to our new “Testing Center”.</a:t>
            </a:r>
          </a:p>
          <a:p>
            <a:r>
              <a:rPr lang="en-US" dirty="0"/>
              <a:t>To access this new feature, click the help icon, and then select </a:t>
            </a:r>
            <a:r>
              <a:rPr lang="en-US" b="1" dirty="0"/>
              <a:t>Testing Center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22C426-BD91-4BDD-ACDC-F443E4F432EE}"/>
              </a:ext>
            </a:extLst>
          </p:cNvPr>
          <p:cNvSpPr txBox="1"/>
          <p:nvPr/>
        </p:nvSpPr>
        <p:spPr>
          <a:xfrm>
            <a:off x="323999" y="5120101"/>
            <a:ext cx="8820001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sz="1500" dirty="0"/>
              <a:t>For additional information, please refer to the Accounts Receivable section at Petrosoft Cloud Help.</a:t>
            </a:r>
            <a:br>
              <a:rPr lang="en-US" sz="1500" dirty="0"/>
            </a:br>
            <a:r>
              <a:rPr lang="en-US" sz="1500" dirty="0"/>
              <a:t>Go to </a:t>
            </a:r>
            <a:r>
              <a:rPr lang="en-US" sz="1500" b="1" dirty="0"/>
              <a:t>C-Store Office</a:t>
            </a:r>
            <a:r>
              <a:rPr lang="en-US" sz="1500" dirty="0"/>
              <a:t> &gt; </a:t>
            </a:r>
            <a:r>
              <a:rPr lang="en-US" sz="1500" b="1" dirty="0"/>
              <a:t>Accounting</a:t>
            </a:r>
            <a:r>
              <a:rPr lang="en-US" sz="1500" dirty="0"/>
              <a:t> &gt; </a:t>
            </a:r>
            <a:r>
              <a:rPr lang="en-US" sz="1500" b="1" dirty="0"/>
              <a:t>Accounting Module in C-Store Office</a:t>
            </a:r>
            <a:r>
              <a:rPr lang="en-US" sz="1500" dirty="0"/>
              <a:t> &gt; </a:t>
            </a:r>
            <a:r>
              <a:rPr lang="en-US" sz="1500" b="1" dirty="0"/>
              <a:t>Accounts Receivable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801025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8a928a87-dba1-4bfc-a2e9-067dd23cbc22">
      <UserInfo>
        <DisplayName/>
        <AccountId xsi:nil="true"/>
        <AccountType/>
      </UserInfo>
    </Project>
    <Modules xmlns="8a928a87-dba1-4bfc-a2e9-067dd23cbc22"/>
    <Teams xmlns="8a928a87-dba1-4bfc-a2e9-067dd23cbc22">
      <UserInfo>
        <DisplayName/>
        <AccountId xsi:nil="true"/>
        <AccountType/>
      </UserInfo>
    </Team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C02552562AE4793B1F055379D6C33" ma:contentTypeVersion="5" ma:contentTypeDescription="Create a new document." ma:contentTypeScope="" ma:versionID="fef2019ffb6cdbb992647a6e4944855a">
  <xsd:schema xmlns:xsd="http://www.w3.org/2001/XMLSchema" xmlns:xs="http://www.w3.org/2001/XMLSchema" xmlns:p="http://schemas.microsoft.com/office/2006/metadata/properties" xmlns:ns2="8a928a87-dba1-4bfc-a2e9-067dd23cbc22" xmlns:ns3="5ea8cec0-42a3-4088-af64-e881a12e28b4" targetNamespace="http://schemas.microsoft.com/office/2006/metadata/properties" ma:root="true" ma:fieldsID="e2fa0c52345c8c53dceae4a43d9a3dcf" ns2:_="" ns3:_="">
    <xsd:import namespace="8a928a87-dba1-4bfc-a2e9-067dd23cbc22"/>
    <xsd:import namespace="5ea8cec0-42a3-4088-af64-e881a12e28b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Modules" minOccurs="0"/>
                <xsd:element ref="ns2:Teams" minOccurs="0"/>
                <xsd:element ref="ns3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28a87-dba1-4bfc-a2e9-067dd23cbc22" elementFormDefault="qualified">
    <xsd:import namespace="http://schemas.microsoft.com/office/2006/documentManagement/types"/>
    <xsd:import namespace="http://schemas.microsoft.com/office/infopath/2007/PartnerControls"/>
    <xsd:element name="Project" ma:index="8" nillable="true" ma:displayName="Projects" ma:list="UserInfo" ma:SearchPeopleOnly="false" ma:SharePointGroup="0" ma:internalName="Project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ules" ma:index="9" nillable="true" ma:displayName="Modules" ma:internalName="Modul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unting"/>
                    <xsd:enumeration value="Administration"/>
                    <xsd:enumeration value="AiSSISTANT"/>
                    <xsd:enumeration value="Fuel Central"/>
                    <xsd:enumeration value="Invoice Warehouse"/>
                    <xsd:enumeration value="iData"/>
                    <xsd:enumeration value="Intuit"/>
                    <xsd:enumeration value="Lottery"/>
                    <xsd:enumeration value="Merchandise Inventory"/>
                    <xsd:enumeration value="POS Connector"/>
                    <xsd:enumeration value="Price Book"/>
                    <xsd:enumeration value="QwickServe"/>
                    <xsd:enumeration value="Reports"/>
                  </xsd:restriction>
                </xsd:simpleType>
              </xsd:element>
            </xsd:sequence>
          </xsd:extension>
        </xsd:complexContent>
      </xsd:complexType>
    </xsd:element>
    <xsd:element name="Teams" ma:index="10" nillable="true" ma:displayName="Teams" ma:list="UserInfo" ma:SearchPeopleOnly="false" ma:SharePointGroup="0" ma:internalName="Team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8cec0-42a3-4088-af64-e881a12e28b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9E798C-ACC5-42D5-A1E9-74E179A9F13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a8cec0-42a3-4088-af64-e881a12e28b4"/>
    <ds:schemaRef ds:uri="8a928a87-dba1-4bfc-a2e9-067dd23cbc2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8C3C47-291D-48D0-937B-BF92D5AD4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28a87-dba1-4bfc-a2e9-067dd23cbc22"/>
    <ds:schemaRef ds:uri="5ea8cec0-42a3-4088-af64-e881a12e28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5EBCBB-D46B-4F0C-88A0-DD83EDF2E8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2437</TotalTime>
  <Words>297</Words>
  <Application>Microsoft Office PowerPoint</Application>
  <PresentationFormat>Экран (4:3)</PresentationFormat>
  <Paragraphs>40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Segoe UI Light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Vasyl Lazaresku</dc:creator>
  <cp:lastModifiedBy>Olga Morlang</cp:lastModifiedBy>
  <cp:revision>187</cp:revision>
  <cp:lastPrinted>2016-04-26T15:32:54Z</cp:lastPrinted>
  <dcterms:created xsi:type="dcterms:W3CDTF">2014-12-25T15:01:59Z</dcterms:created>
  <dcterms:modified xsi:type="dcterms:W3CDTF">2017-09-11T07:45:19Z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0x010100E06C02552562AE4793B1F055379D6C33</vt:lpwstr>
  </property>
</Properties>
</file>